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B7554-33B3-4D8A-A2E7-40271CCC2EFA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F6ABE-964D-48AC-9E15-C72FD63C8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83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F6ABE-964D-48AC-9E15-C72FD63C8E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66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F6ABE-964D-48AC-9E15-C72FD63C8E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38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760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789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32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83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96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15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975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92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96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11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B087-7256-4F62-8653-5BD4F08A82DF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44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772400" cy="1152128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A </a:t>
            </a:r>
            <a:r>
              <a:rPr lang="en-US" sz="2800" i="1" dirty="0"/>
              <a:t>fracture </a:t>
            </a:r>
            <a:r>
              <a:rPr lang="en-US" sz="2800" dirty="0"/>
              <a:t>is a complete or incomplete break in the continuity of bone or cartilage.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712968" cy="4896544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CLASSIFICATION OF </a:t>
            </a:r>
            <a:r>
              <a:rPr lang="en-US" sz="2400" b="1" dirty="0" smtClean="0">
                <a:solidFill>
                  <a:schemeClr val="tx1"/>
                </a:solidFill>
              </a:rPr>
              <a:t>FRACTURES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include causal factors; presence of </a:t>
            </a:r>
            <a:r>
              <a:rPr lang="en-US" sz="2400" dirty="0" smtClean="0">
                <a:solidFill>
                  <a:schemeClr val="tx1"/>
                </a:solidFill>
              </a:rPr>
              <a:t>a communicating external wound</a:t>
            </a:r>
            <a:r>
              <a:rPr lang="en-US" sz="2400" dirty="0">
                <a:solidFill>
                  <a:schemeClr val="tx1"/>
                </a:solidFill>
              </a:rPr>
              <a:t>; location, morphology, and severity of the fracture; and stability </a:t>
            </a:r>
            <a:r>
              <a:rPr lang="en-US" sz="2400" dirty="0" smtClean="0">
                <a:solidFill>
                  <a:schemeClr val="tx1"/>
                </a:solidFill>
              </a:rPr>
              <a:t>of the </a:t>
            </a:r>
            <a:r>
              <a:rPr lang="en-US" sz="2400" dirty="0">
                <a:solidFill>
                  <a:schemeClr val="tx1"/>
                </a:solidFill>
              </a:rPr>
              <a:t>fracture after axial reduction of the fragments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A. Causal Factors: </a:t>
            </a:r>
          </a:p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Direct Violence Applied to Bone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75% </a:t>
            </a:r>
            <a:r>
              <a:rPr lang="en-US" sz="2400" dirty="0" smtClean="0">
                <a:solidFill>
                  <a:schemeClr val="tx1"/>
                </a:solidFill>
              </a:rPr>
              <a:t>to 80</a:t>
            </a:r>
            <a:r>
              <a:rPr lang="en-US" sz="2400" dirty="0">
                <a:solidFill>
                  <a:schemeClr val="tx1"/>
                </a:solidFill>
              </a:rPr>
              <a:t>% of all </a:t>
            </a:r>
            <a:r>
              <a:rPr lang="en-US" sz="2400" dirty="0" err="1" smtClean="0">
                <a:solidFill>
                  <a:schemeClr val="tx1"/>
                </a:solidFill>
              </a:rPr>
              <a:t>fractures</a:t>
            </a:r>
            <a:r>
              <a:rPr lang="en-US" sz="2400" dirty="0" err="1">
                <a:solidFill>
                  <a:schemeClr val="tx1"/>
                </a:solidFill>
              </a:rPr>
              <a:t>car</a:t>
            </a:r>
            <a:r>
              <a:rPr lang="en-US" sz="2400" dirty="0">
                <a:solidFill>
                  <a:schemeClr val="tx1"/>
                </a:solidFill>
              </a:rPr>
              <a:t> accidents or motorized vehicles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Indirect Violence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force is transmitted through bone or </a:t>
            </a:r>
            <a:r>
              <a:rPr lang="en-US" sz="2400" dirty="0" smtClean="0">
                <a:solidFill>
                  <a:schemeClr val="tx1"/>
                </a:solidFill>
              </a:rPr>
              <a:t>muscle to </a:t>
            </a:r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dirty="0" smtClean="0">
                <a:solidFill>
                  <a:schemeClr val="tx1"/>
                </a:solidFill>
              </a:rPr>
              <a:t>distant point </a:t>
            </a:r>
            <a:r>
              <a:rPr lang="en-US" sz="2400" dirty="0">
                <a:solidFill>
                  <a:schemeClr val="tx1"/>
                </a:solidFill>
              </a:rPr>
              <a:t>where the fracture occurs (e.g., fracture of </a:t>
            </a:r>
            <a:r>
              <a:rPr lang="en-US" sz="2400" dirty="0" smtClean="0">
                <a:solidFill>
                  <a:schemeClr val="tx1"/>
                </a:solidFill>
              </a:rPr>
              <a:t>femoral neck</a:t>
            </a:r>
            <a:r>
              <a:rPr lang="en-US" sz="2400" dirty="0">
                <a:solidFill>
                  <a:schemeClr val="tx1"/>
                </a:solidFill>
              </a:rPr>
              <a:t>, avulsion of </a:t>
            </a:r>
            <a:r>
              <a:rPr lang="en-US" sz="2400" dirty="0" err="1" smtClean="0">
                <a:solidFill>
                  <a:schemeClr val="tx1"/>
                </a:solidFill>
              </a:rPr>
              <a:t>tibial</a:t>
            </a:r>
            <a:r>
              <a:rPr lang="en-US" sz="2400" dirty="0" smtClean="0">
                <a:solidFill>
                  <a:schemeClr val="tx1"/>
                </a:solidFill>
              </a:rPr>
              <a:t> tubercle</a:t>
            </a:r>
            <a:r>
              <a:rPr lang="en-US" sz="2400" dirty="0">
                <a:solidFill>
                  <a:schemeClr val="tx1"/>
                </a:solidFill>
              </a:rPr>
              <a:t>, fracture of condyles of the </a:t>
            </a:r>
            <a:r>
              <a:rPr lang="en-US" sz="2400" dirty="0" err="1">
                <a:solidFill>
                  <a:schemeClr val="tx1"/>
                </a:solidFill>
              </a:rPr>
              <a:t>humerus</a:t>
            </a:r>
            <a:r>
              <a:rPr lang="en-US" sz="2400" dirty="0">
                <a:solidFill>
                  <a:schemeClr val="tx1"/>
                </a:solidFill>
              </a:rPr>
              <a:t> or femur).</a:t>
            </a:r>
          </a:p>
        </p:txBody>
      </p:sp>
    </p:spTree>
    <p:extLst>
      <p:ext uri="{BB962C8B-B14F-4D97-AF65-F5344CB8AC3E}">
        <p14:creationId xmlns:p14="http://schemas.microsoft.com/office/powerpoint/2010/main" xmlns="" val="1746406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24136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Proximal and distal </a:t>
            </a:r>
            <a:r>
              <a:rPr lang="en-US" sz="2400" dirty="0" err="1"/>
              <a:t>metaphyseal</a:t>
            </a:r>
            <a:r>
              <a:rPr lang="en-US" sz="2400" dirty="0"/>
              <a:t> zones require specific nomenclature to </a:t>
            </a:r>
            <a:r>
              <a:rPr lang="en-US" sz="2400" dirty="0" smtClean="0"/>
              <a:t>describe the </a:t>
            </a:r>
            <a:r>
              <a:rPr lang="en-US" sz="2400" dirty="0"/>
              <a:t>wide variety of </a:t>
            </a:r>
            <a:r>
              <a:rPr lang="en-US" sz="2400" dirty="0" err="1"/>
              <a:t>extraarticular</a:t>
            </a:r>
            <a:r>
              <a:rPr lang="en-US" sz="2400" dirty="0"/>
              <a:t> and </a:t>
            </a:r>
            <a:r>
              <a:rPr lang="en-US" sz="2400" dirty="0" err="1"/>
              <a:t>intraarticular</a:t>
            </a:r>
            <a:r>
              <a:rPr lang="en-US" sz="2400" dirty="0"/>
              <a:t> fractures seen in these </a:t>
            </a:r>
            <a:r>
              <a:rPr lang="en-US" sz="2400" dirty="0" smtClean="0"/>
              <a:t>locations, as </a:t>
            </a:r>
            <a:r>
              <a:rPr lang="en-US" sz="2400" dirty="0"/>
              <a:t>follows:</a:t>
            </a:r>
            <a:endParaRPr lang="en-US" sz="24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1" y="1340768"/>
            <a:ext cx="8928992" cy="1224136"/>
          </a:xfrm>
        </p:spPr>
        <p:txBody>
          <a:bodyPr>
            <a:normAutofit fontScale="92500"/>
          </a:bodyPr>
          <a:lstStyle/>
          <a:p>
            <a:r>
              <a:rPr lang="en-US" sz="2400" b="1" i="1" dirty="0" err="1">
                <a:solidFill>
                  <a:srgbClr val="FF0000"/>
                </a:solidFill>
              </a:rPr>
              <a:t>Extraarticular</a:t>
            </a:r>
            <a:r>
              <a:rPr lang="en-US" sz="2400" b="1" i="1" dirty="0">
                <a:solidFill>
                  <a:srgbClr val="FF0000"/>
                </a:solidFill>
              </a:rPr>
              <a:t> Fractures</a:t>
            </a:r>
            <a:r>
              <a:rPr lang="en-US" sz="2400" b="1" i="1" dirty="0"/>
              <a:t>. </a:t>
            </a:r>
            <a:r>
              <a:rPr lang="en-US" sz="2400" dirty="0"/>
              <a:t>The articular surface is not fractured but is </a:t>
            </a:r>
            <a:r>
              <a:rPr lang="en-US" sz="2400" dirty="0" smtClean="0"/>
              <a:t>separated from </a:t>
            </a:r>
            <a:r>
              <a:rPr lang="en-US" sz="2400" dirty="0"/>
              <a:t>the </a:t>
            </a:r>
            <a:r>
              <a:rPr lang="en-US" sz="2400" dirty="0" smtClean="0"/>
              <a:t>diaphysis.</a:t>
            </a:r>
            <a:r>
              <a:rPr lang="en-US" sz="2400" dirty="0"/>
              <a:t> These are typically called </a:t>
            </a:r>
            <a:r>
              <a:rPr lang="en-US" sz="2400" b="1" i="1" dirty="0" err="1"/>
              <a:t>metaphyseal</a:t>
            </a:r>
            <a:endParaRPr lang="en-US" sz="2400" b="1" i="1" dirty="0"/>
          </a:p>
          <a:p>
            <a:r>
              <a:rPr lang="en-US" sz="2400" b="1" dirty="0"/>
              <a:t>fractures.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29583" y="1384573"/>
            <a:ext cx="20383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68" y="3933056"/>
            <a:ext cx="8960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a </a:t>
            </a:r>
            <a:r>
              <a:rPr lang="en-US" sz="2400" b="1" i="1" dirty="0" err="1"/>
              <a:t>physeal</a:t>
            </a:r>
            <a:r>
              <a:rPr lang="en-US" sz="2400" b="1" i="1" dirty="0"/>
              <a:t> </a:t>
            </a:r>
            <a:r>
              <a:rPr lang="en-US" sz="2400" b="1" dirty="0"/>
              <a:t>fracture </a:t>
            </a:r>
            <a:r>
              <a:rPr lang="en-US" sz="2400" dirty="0"/>
              <a:t>the fracture-separation occurs at the </a:t>
            </a:r>
            <a:r>
              <a:rPr lang="en-US" sz="2400" dirty="0" err="1" smtClean="0"/>
              <a:t>physeal</a:t>
            </a:r>
            <a:r>
              <a:rPr lang="en-US" sz="2400" dirty="0" smtClean="0"/>
              <a:t> line </a:t>
            </a:r>
            <a:r>
              <a:rPr lang="en-US" sz="2400" dirty="0"/>
              <a:t>or growth plate. This type occurs only in the young, growing </a:t>
            </a:r>
            <a:r>
              <a:rPr lang="en-US" sz="2400" dirty="0" smtClean="0"/>
              <a:t>animal.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1835696" y="2420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581"/>
          <a:stretch/>
        </p:blipFill>
        <p:spPr bwMode="auto">
          <a:xfrm rot="16200000">
            <a:off x="4059449" y="4321930"/>
            <a:ext cx="1903338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/>
          <p:cNvSpPr/>
          <p:nvPr/>
        </p:nvSpPr>
        <p:spPr>
          <a:xfrm>
            <a:off x="6201892" y="476405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2063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Partial Articular Fractures</a:t>
            </a:r>
            <a:r>
              <a:rPr lang="en-US" sz="2400" b="1" i="1" dirty="0"/>
              <a:t>. </a:t>
            </a:r>
            <a:r>
              <a:rPr lang="en-US" sz="2400" dirty="0"/>
              <a:t>Only part of the </a:t>
            </a:r>
            <a:r>
              <a:rPr lang="en-US" sz="2400" dirty="0" smtClean="0"/>
              <a:t>joint surface </a:t>
            </a:r>
            <a:r>
              <a:rPr lang="en-US" sz="2400" dirty="0"/>
              <a:t>is involved, with </a:t>
            </a:r>
            <a:r>
              <a:rPr lang="en-US" sz="2400" dirty="0" smtClean="0"/>
              <a:t>the remaining </a:t>
            </a:r>
            <a:r>
              <a:rPr lang="en-US" sz="2400" dirty="0"/>
              <a:t>portion still attached to the </a:t>
            </a:r>
            <a:r>
              <a:rPr lang="en-US" sz="2400" dirty="0" smtClean="0"/>
              <a:t>diaphysis. </a:t>
            </a:r>
            <a:r>
              <a:rPr lang="en-US" sz="2400" i="1" dirty="0" err="1" smtClean="0"/>
              <a:t>Unicondylar</a:t>
            </a:r>
            <a:r>
              <a:rPr lang="en-US" sz="2400" i="1" dirty="0" smtClean="0"/>
              <a:t> </a:t>
            </a:r>
            <a:r>
              <a:rPr lang="en-US" sz="2400" dirty="0" smtClean="0"/>
              <a:t>fractures </a:t>
            </a:r>
            <a:r>
              <a:rPr lang="en-US" sz="2400" dirty="0"/>
              <a:t>are the most common example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91572" y="694210"/>
            <a:ext cx="18383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923928" y="17711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314096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Complete Articular Fractures</a:t>
            </a:r>
            <a:r>
              <a:rPr lang="en-US" sz="2400" b="1" i="1" dirty="0"/>
              <a:t>. </a:t>
            </a:r>
            <a:r>
              <a:rPr lang="en-US" sz="2400" dirty="0"/>
              <a:t>The joint surface is fractured and </a:t>
            </a:r>
            <a:r>
              <a:rPr lang="en-US" sz="2400" dirty="0" smtClean="0"/>
              <a:t>completely detached </a:t>
            </a:r>
            <a:r>
              <a:rPr lang="en-US" sz="2400" dirty="0"/>
              <a:t>from the diaphysis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77297" y="2772917"/>
            <a:ext cx="17430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923928" y="41053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536" y="499292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Humeral T or Y fractures </a:t>
            </a:r>
            <a:r>
              <a:rPr lang="en-US" sz="2400" dirty="0" smtClean="0"/>
              <a:t>are representative </a:t>
            </a:r>
            <a:r>
              <a:rPr lang="en-US" sz="2400" dirty="0"/>
              <a:t>of this type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85582" y="4502422"/>
            <a:ext cx="11715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4066040" y="5877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636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The following additional descriptive terms are applied to certain fractures: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Impacted Fracture</a:t>
            </a:r>
            <a:r>
              <a:rPr lang="en-US" sz="2400" b="1" i="1" dirty="0"/>
              <a:t>. </a:t>
            </a:r>
            <a:r>
              <a:rPr lang="en-US" sz="2400" dirty="0"/>
              <a:t>The bone fragments are driven firmly </a:t>
            </a:r>
            <a:r>
              <a:rPr lang="en-US" sz="2400" dirty="0" smtClean="0"/>
              <a:t>together.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40946" y="805459"/>
            <a:ext cx="16002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314270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Avulsion Fracture. </a:t>
            </a:r>
            <a:r>
              <a:rPr lang="en-US" sz="2400" dirty="0"/>
              <a:t>A fragment of bone, which is the site of insertion of a </a:t>
            </a:r>
            <a:r>
              <a:rPr lang="en-US" sz="2400" dirty="0" smtClean="0"/>
              <a:t>muscle </a:t>
            </a:r>
            <a:r>
              <a:rPr lang="en-US" sz="2400" dirty="0" smtClean="0"/>
              <a:t>tendon</a:t>
            </a:r>
            <a:r>
              <a:rPr lang="en-US" sz="2400" dirty="0"/>
              <a:t>, or ligament, is detached as a result of a forceful </a:t>
            </a:r>
            <a:r>
              <a:rPr lang="en-US" sz="2400" dirty="0" smtClean="0"/>
              <a:t>pull.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6588224" y="1691680"/>
            <a:ext cx="340616" cy="6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669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62074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Stability after Replacement in Normal Anatomical Position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Stable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Fracture</a:t>
            </a:r>
            <a:r>
              <a:rPr lang="en-US" sz="2400" b="1" i="1" dirty="0"/>
              <a:t>. </a:t>
            </a:r>
            <a:r>
              <a:rPr lang="en-US" sz="2400" dirty="0"/>
              <a:t>Fragments interlock and resist shortening forces (e.g., </a:t>
            </a:r>
            <a:r>
              <a:rPr lang="en-US" sz="2400" dirty="0" smtClean="0"/>
              <a:t>transverse, greenstick</a:t>
            </a:r>
            <a:r>
              <a:rPr lang="en-US" sz="2400" dirty="0"/>
              <a:t>, impacted). The primary objective of fixation is to prevent </a:t>
            </a:r>
            <a:r>
              <a:rPr lang="en-US" sz="2400" dirty="0" smtClean="0"/>
              <a:t>angular and </a:t>
            </a:r>
            <a:r>
              <a:rPr lang="en-US" sz="2400" dirty="0"/>
              <a:t>rotational deformity.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2551837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Unstable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Fracture</a:t>
            </a:r>
            <a:r>
              <a:rPr lang="en-US" sz="2400" b="1" i="1" dirty="0"/>
              <a:t>. </a:t>
            </a:r>
            <a:r>
              <a:rPr lang="en-US" sz="2400" dirty="0"/>
              <a:t>The fragments do not interlock and thus slide by each </a:t>
            </a:r>
            <a:r>
              <a:rPr lang="en-US" sz="2400" dirty="0" smtClean="0"/>
              <a:t>other and </a:t>
            </a:r>
            <a:r>
              <a:rPr lang="en-US" sz="2400" dirty="0"/>
              <a:t>out of position (e.g., oblique, </a:t>
            </a:r>
            <a:r>
              <a:rPr lang="en-US" sz="2400" dirty="0" err="1"/>
              <a:t>nonreducible</a:t>
            </a:r>
            <a:r>
              <a:rPr lang="en-US" sz="2400" dirty="0"/>
              <a:t> wedges). Fixation is indicated </a:t>
            </a:r>
            <a:r>
              <a:rPr lang="en-US" sz="2400" dirty="0" smtClean="0"/>
              <a:t>to maintain </a:t>
            </a:r>
            <a:r>
              <a:rPr lang="en-US" sz="2400" dirty="0"/>
              <a:t>length and alignment and to prevent rotation.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50766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3"/>
            <a:ext cx="9118285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8924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• Score 9 or 10</a:t>
            </a:r>
          </a:p>
          <a:p>
            <a:pPr marL="0" indent="0">
              <a:buNone/>
            </a:pPr>
            <a:r>
              <a:rPr lang="en-US" sz="1600" i="1" dirty="0"/>
              <a:t>Fracture</a:t>
            </a:r>
            <a:r>
              <a:rPr lang="en-US" sz="1600" dirty="0"/>
              <a:t>—transverse or short oblique; type A:</a:t>
            </a:r>
          </a:p>
          <a:p>
            <a:pPr marL="0" indent="0">
              <a:buNone/>
            </a:pPr>
            <a:r>
              <a:rPr lang="en-US" sz="1600" dirty="0"/>
              <a:t>1. Cast/splint</a:t>
            </a:r>
          </a:p>
          <a:p>
            <a:pPr marL="0" indent="0">
              <a:buNone/>
            </a:pPr>
            <a:r>
              <a:rPr lang="en-US" sz="1600" dirty="0"/>
              <a:t>2. IM pins in many, but not all cases; may be combined with </a:t>
            </a:r>
            <a:r>
              <a:rPr lang="en-US" sz="1600" dirty="0" err="1" smtClean="0"/>
              <a:t>interfragmentary</a:t>
            </a:r>
            <a:r>
              <a:rPr lang="en-US" sz="1600" dirty="0"/>
              <a:t> </a:t>
            </a:r>
            <a:r>
              <a:rPr lang="en-US" sz="1600" dirty="0" smtClean="0"/>
              <a:t>wires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3. Compression plate</a:t>
            </a:r>
          </a:p>
          <a:p>
            <a:pPr marL="0" indent="0">
              <a:buNone/>
            </a:pPr>
            <a:r>
              <a:rPr lang="pt-BR" sz="1600" dirty="0"/>
              <a:t>4. External fixator, type IA</a:t>
            </a:r>
          </a:p>
          <a:p>
            <a:pPr marL="0" indent="0">
              <a:buNone/>
            </a:pPr>
            <a:r>
              <a:rPr lang="en-US" sz="1600" dirty="0"/>
              <a:t>5. Interlocking nail</a:t>
            </a:r>
          </a:p>
          <a:p>
            <a:pPr marL="0" indent="0">
              <a:buNone/>
            </a:pPr>
            <a:r>
              <a:rPr lang="en-US" sz="1600" dirty="0"/>
              <a:t>• Score 8 (7) to 9</a:t>
            </a:r>
          </a:p>
          <a:p>
            <a:pPr marL="0" indent="0">
              <a:buNone/>
            </a:pPr>
            <a:r>
              <a:rPr lang="en-US" sz="1600" i="1" dirty="0"/>
              <a:t>Fracture</a:t>
            </a:r>
            <a:r>
              <a:rPr lang="en-US" sz="1600" dirty="0"/>
              <a:t>—long oblique or spiral; type A and B1 one reducible wedge:</a:t>
            </a:r>
          </a:p>
          <a:p>
            <a:pPr marL="0" indent="0">
              <a:buNone/>
            </a:pPr>
            <a:r>
              <a:rPr lang="en-US" sz="1600" dirty="0"/>
              <a:t>1. IM pins/</a:t>
            </a:r>
            <a:r>
              <a:rPr lang="en-US" sz="1600" dirty="0" err="1"/>
              <a:t>cerclage-hemicerclage</a:t>
            </a:r>
            <a:r>
              <a:rPr lang="en-US" sz="1600" dirty="0"/>
              <a:t> wires</a:t>
            </a:r>
          </a:p>
          <a:p>
            <a:pPr marL="0" indent="0">
              <a:buNone/>
            </a:pPr>
            <a:r>
              <a:rPr lang="en-US" sz="1600" dirty="0"/>
              <a:t>2. Neutralization plate</a:t>
            </a:r>
          </a:p>
          <a:p>
            <a:pPr marL="0" indent="0">
              <a:buNone/>
            </a:pPr>
            <a:r>
              <a:rPr lang="en-US" sz="1600" dirty="0"/>
              <a:t>3. External fixator, type I, II (may be combined with </a:t>
            </a:r>
            <a:r>
              <a:rPr lang="en-US" sz="1600" dirty="0" err="1"/>
              <a:t>cerclage</a:t>
            </a:r>
            <a:r>
              <a:rPr lang="en-US" sz="1600" dirty="0"/>
              <a:t> wires/lag screws)</a:t>
            </a:r>
          </a:p>
          <a:p>
            <a:pPr marL="0" indent="0">
              <a:buNone/>
            </a:pPr>
            <a:r>
              <a:rPr lang="en-US" sz="1600" dirty="0"/>
              <a:t>4. Interlocking nail (may be combined with </a:t>
            </a:r>
            <a:r>
              <a:rPr lang="en-US" sz="1600" dirty="0" err="1"/>
              <a:t>cerclage</a:t>
            </a:r>
            <a:r>
              <a:rPr lang="en-US" sz="1600" dirty="0"/>
              <a:t> wires/lag screws)</a:t>
            </a:r>
          </a:p>
          <a:p>
            <a:pPr marL="0" indent="0">
              <a:buNone/>
            </a:pPr>
            <a:r>
              <a:rPr lang="en-US" sz="1600" dirty="0"/>
              <a:t>• Score 4 (3) to 7</a:t>
            </a:r>
          </a:p>
          <a:p>
            <a:pPr marL="0" indent="0">
              <a:buNone/>
            </a:pPr>
            <a:r>
              <a:rPr lang="en-US" sz="1600" i="1" dirty="0"/>
              <a:t>Fracture</a:t>
            </a:r>
            <a:r>
              <a:rPr lang="en-US" sz="1600" dirty="0"/>
              <a:t>—wedge; type B:</a:t>
            </a:r>
          </a:p>
          <a:p>
            <a:pPr marL="0" indent="0">
              <a:buNone/>
            </a:pPr>
            <a:r>
              <a:rPr lang="en-US" sz="1600" dirty="0"/>
              <a:t>1. Neutralization plate</a:t>
            </a:r>
          </a:p>
          <a:p>
            <a:pPr marL="0" indent="0">
              <a:buNone/>
            </a:pPr>
            <a:r>
              <a:rPr lang="en-US" sz="1600" dirty="0"/>
              <a:t>2. External fixator, type IA double bar or IB, II (may be combined </a:t>
            </a:r>
            <a:r>
              <a:rPr lang="en-US" sz="1600" dirty="0" smtClean="0"/>
              <a:t>with </a:t>
            </a:r>
            <a:r>
              <a:rPr lang="en-US" sz="1600" dirty="0" err="1" smtClean="0"/>
              <a:t>cerclage</a:t>
            </a:r>
            <a:r>
              <a:rPr lang="en-US" sz="1600" dirty="0" smtClean="0"/>
              <a:t> </a:t>
            </a:r>
            <a:r>
              <a:rPr lang="en-US" sz="1600" dirty="0"/>
              <a:t>wires/lag screws)</a:t>
            </a:r>
          </a:p>
          <a:p>
            <a:pPr marL="0" indent="0">
              <a:buNone/>
            </a:pPr>
            <a:r>
              <a:rPr lang="en-US" sz="1600" dirty="0"/>
              <a:t>3. Interlocking nail (may be combined with </a:t>
            </a:r>
            <a:r>
              <a:rPr lang="en-US" sz="1600" dirty="0" err="1"/>
              <a:t>cerclage</a:t>
            </a:r>
            <a:r>
              <a:rPr lang="en-US" sz="1600" dirty="0"/>
              <a:t> wires/lag screws)</a:t>
            </a:r>
          </a:p>
          <a:p>
            <a:pPr marL="0" indent="0">
              <a:buNone/>
            </a:pPr>
            <a:r>
              <a:rPr lang="en-US" sz="1600" dirty="0"/>
              <a:t>• Score 1 to 3</a:t>
            </a:r>
          </a:p>
          <a:p>
            <a:pPr marL="0" indent="0">
              <a:buNone/>
            </a:pPr>
            <a:r>
              <a:rPr lang="en-US" sz="1600" i="1" dirty="0"/>
              <a:t>Fracture</a:t>
            </a:r>
            <a:r>
              <a:rPr lang="en-US" sz="1600" dirty="0"/>
              <a:t>—complex; type C:</a:t>
            </a:r>
          </a:p>
          <a:p>
            <a:pPr marL="0" indent="0">
              <a:buNone/>
            </a:pPr>
            <a:r>
              <a:rPr lang="en-US" sz="1600" dirty="0"/>
              <a:t>1. Buttress/bridging plate, or plate and IM pin combination</a:t>
            </a:r>
          </a:p>
          <a:p>
            <a:pPr marL="0" indent="0">
              <a:buNone/>
            </a:pPr>
            <a:r>
              <a:rPr lang="en-US" sz="1600" dirty="0"/>
              <a:t>2. External fixator, type II or III</a:t>
            </a:r>
          </a:p>
          <a:p>
            <a:pPr marL="0" indent="0">
              <a:buNone/>
            </a:pPr>
            <a:r>
              <a:rPr lang="en-US" sz="1600" dirty="0"/>
              <a:t>3. Interlocking nail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6411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2—Fractures: Classification, Diagnosis, and Treatment 145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85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ilad\Desktop\1.5-2-t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6700"/>
            <a:ext cx="7272808" cy="66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6905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lad\Desktop\achot_2011_3_185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4659"/>
            <a:ext cx="5400600" cy="621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707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517632" cy="6398171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A. Causal Factors: 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Direct Violence Applied to Bone</a:t>
            </a:r>
            <a:r>
              <a:rPr lang="en-US" sz="2800" b="1" i="1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75% to 80% of all </a:t>
            </a:r>
            <a:r>
              <a:rPr lang="en-US" sz="2800" dirty="0" err="1" smtClean="0">
                <a:solidFill>
                  <a:schemeClr val="tx1"/>
                </a:solidFill>
              </a:rPr>
              <a:t>fracturescar</a:t>
            </a:r>
            <a:r>
              <a:rPr lang="en-US" sz="2800" dirty="0" smtClean="0">
                <a:solidFill>
                  <a:schemeClr val="tx1"/>
                </a:solidFill>
              </a:rPr>
              <a:t> accidents or motorized vehicles.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Indirect Violence.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force is transmitted through bone or muscle to a distant point where the fracture occurs (e.g., fracture of femoral neck, avulsion of </a:t>
            </a:r>
            <a:r>
              <a:rPr lang="en-US" sz="2800" dirty="0" err="1" smtClean="0">
                <a:solidFill>
                  <a:schemeClr val="tx1"/>
                </a:solidFill>
              </a:rPr>
              <a:t>tibial</a:t>
            </a:r>
            <a:r>
              <a:rPr lang="en-US" sz="2800" dirty="0" smtClean="0">
                <a:solidFill>
                  <a:schemeClr val="tx1"/>
                </a:solidFill>
              </a:rPr>
              <a:t> tubercle, fracture of condyles of the </a:t>
            </a:r>
            <a:r>
              <a:rPr lang="en-US" sz="2800" dirty="0" err="1" smtClean="0">
                <a:solidFill>
                  <a:schemeClr val="tx1"/>
                </a:solidFill>
              </a:rPr>
              <a:t>humerus</a:t>
            </a:r>
            <a:r>
              <a:rPr lang="en-US" sz="2800" dirty="0" smtClean="0">
                <a:solidFill>
                  <a:schemeClr val="tx1"/>
                </a:solidFill>
              </a:rPr>
              <a:t> or femur).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Diseases </a:t>
            </a:r>
            <a:r>
              <a:rPr lang="en-US" sz="2800" b="1" i="1" dirty="0">
                <a:solidFill>
                  <a:srgbClr val="FF0000"/>
                </a:solidFill>
              </a:rPr>
              <a:t>of Bone</a:t>
            </a:r>
            <a:r>
              <a:rPr lang="en-US" sz="2800" b="1" i="1" dirty="0"/>
              <a:t>. </a:t>
            </a:r>
            <a:r>
              <a:rPr lang="en-US" sz="2800" dirty="0"/>
              <a:t>Some bone diseases cause bone destruction or weakening </a:t>
            </a:r>
            <a:r>
              <a:rPr lang="en-US" sz="2800" dirty="0" smtClean="0"/>
              <a:t>to such </a:t>
            </a:r>
            <a:r>
              <a:rPr lang="en-US" sz="2800" dirty="0"/>
              <a:t>a degree that trivial trauma may produce a fracture (e.g., bone </a:t>
            </a:r>
            <a:r>
              <a:rPr lang="en-US" sz="2800" dirty="0" smtClean="0"/>
              <a:t>neoplasms, nutritional </a:t>
            </a:r>
            <a:r>
              <a:rPr lang="en-US" sz="2800" dirty="0"/>
              <a:t>disturbances affecting bone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Repeated Stress. </a:t>
            </a:r>
            <a:r>
              <a:rPr lang="en-US" sz="2800" dirty="0"/>
              <a:t>Fatigue fractures in small animals are most frequently </a:t>
            </a:r>
            <a:r>
              <a:rPr lang="en-US" sz="2800" dirty="0" smtClean="0"/>
              <a:t>encountered in </a:t>
            </a:r>
            <a:r>
              <a:rPr lang="en-US" sz="2800" dirty="0"/>
              <a:t>bones of the front or rear foot (e.g., metacarpal or metatarsal bones </a:t>
            </a:r>
            <a:r>
              <a:rPr lang="en-US" sz="2800" dirty="0" smtClean="0"/>
              <a:t>in the </a:t>
            </a:r>
            <a:r>
              <a:rPr lang="en-US" sz="2800" dirty="0"/>
              <a:t>racing greyhound).</a:t>
            </a:r>
          </a:p>
        </p:txBody>
      </p:sp>
    </p:spTree>
    <p:extLst>
      <p:ext uri="{BB962C8B-B14F-4D97-AF65-F5344CB8AC3E}">
        <p14:creationId xmlns:p14="http://schemas.microsoft.com/office/powerpoint/2010/main" xmlns="" val="139876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B. Presence </a:t>
            </a:r>
            <a:r>
              <a:rPr lang="en-US" b="1" dirty="0"/>
              <a:t>of Communicating External </a:t>
            </a:r>
            <a:r>
              <a:rPr lang="en-US" b="1" dirty="0" smtClean="0"/>
              <a:t>Wound: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Closed Fracture. </a:t>
            </a:r>
            <a:r>
              <a:rPr lang="en-US" sz="2800" dirty="0"/>
              <a:t>The fracture does </a:t>
            </a:r>
            <a:r>
              <a:rPr lang="en-US" sz="2800" dirty="0" smtClean="0"/>
              <a:t>not communicate </a:t>
            </a:r>
            <a:r>
              <a:rPr lang="en-US" sz="2800" dirty="0"/>
              <a:t>to the </a:t>
            </a:r>
            <a:r>
              <a:rPr lang="en-US" sz="2800" dirty="0" smtClean="0"/>
              <a:t>outside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Open Fracture</a:t>
            </a:r>
            <a:r>
              <a:rPr lang="en-US" sz="2800" b="1" i="1" dirty="0"/>
              <a:t>. </a:t>
            </a:r>
            <a:r>
              <a:rPr lang="en-US" sz="2800" dirty="0"/>
              <a:t>The fracture site communicates to the outside. These </a:t>
            </a:r>
            <a:r>
              <a:rPr lang="en-US" sz="2800" dirty="0" smtClean="0"/>
              <a:t>fractures are </a:t>
            </a:r>
            <a:r>
              <a:rPr lang="en-US" sz="2800" dirty="0"/>
              <a:t>contaminated or infected, and healing at best may be complicated and </a:t>
            </a:r>
            <a:r>
              <a:rPr lang="en-US" sz="2800" dirty="0" smtClean="0"/>
              <a:t>delayed.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0631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C. Location</a:t>
            </a:r>
            <a:r>
              <a:rPr lang="en-US" b="1" dirty="0"/>
              <a:t>, Fracture Morphology, and </a:t>
            </a:r>
            <a:r>
              <a:rPr lang="en-US" b="1" dirty="0" smtClean="0"/>
              <a:t>Severity: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Localization</a:t>
            </a:r>
            <a:r>
              <a:rPr lang="en-US" sz="2400" dirty="0"/>
              <a:t> of the fracture is provided </a:t>
            </a:r>
            <a:r>
              <a:rPr lang="en-US" sz="2400" dirty="0" smtClean="0"/>
              <a:t>by;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numbering </a:t>
            </a:r>
            <a:r>
              <a:rPr lang="en-US" sz="2400" dirty="0"/>
              <a:t>each long bone (</a:t>
            </a:r>
            <a:r>
              <a:rPr lang="en-US" sz="2400" i="1" dirty="0"/>
              <a:t>1</a:t>
            </a:r>
            <a:r>
              <a:rPr lang="en-US" sz="2400" dirty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humerus</a:t>
            </a:r>
            <a:r>
              <a:rPr lang="en-US" sz="2400" dirty="0" smtClean="0"/>
              <a:t>; </a:t>
            </a:r>
            <a:r>
              <a:rPr lang="en-US" sz="2400" i="1" dirty="0" smtClean="0"/>
              <a:t>2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radius/ulna</a:t>
            </a:r>
            <a:r>
              <a:rPr lang="en-US" sz="2400" dirty="0" smtClean="0"/>
              <a:t>; </a:t>
            </a:r>
            <a:r>
              <a:rPr lang="en-US" sz="2400" i="1" dirty="0"/>
              <a:t>3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femur</a:t>
            </a:r>
            <a:r>
              <a:rPr lang="en-US" sz="2400" dirty="0"/>
              <a:t>; </a:t>
            </a:r>
            <a:r>
              <a:rPr lang="en-US" sz="2400" i="1" dirty="0"/>
              <a:t>4, </a:t>
            </a:r>
            <a:r>
              <a:rPr lang="en-US" sz="2400" dirty="0">
                <a:solidFill>
                  <a:srgbClr val="FF0000"/>
                </a:solidFill>
              </a:rPr>
              <a:t>tibia/fibula</a:t>
            </a:r>
            <a:r>
              <a:rPr lang="en-US" sz="2400" dirty="0"/>
              <a:t>) </a:t>
            </a:r>
            <a:r>
              <a:rPr lang="en-US" sz="2400" dirty="0" smtClean="0"/>
              <a:t>and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dividing </a:t>
            </a:r>
            <a:r>
              <a:rPr lang="en-US" sz="2400" dirty="0"/>
              <a:t>each bone into </a:t>
            </a:r>
            <a:r>
              <a:rPr lang="en-US" sz="2400" i="1" dirty="0"/>
              <a:t>1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proximal;</a:t>
            </a:r>
            <a:r>
              <a:rPr lang="en-US" sz="2400" dirty="0" smtClean="0"/>
              <a:t> </a:t>
            </a:r>
            <a:r>
              <a:rPr lang="en-US" sz="2400" i="1" dirty="0" smtClean="0"/>
              <a:t>2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shaft</a:t>
            </a:r>
            <a:r>
              <a:rPr lang="en-US" sz="2400" dirty="0"/>
              <a:t>; and </a:t>
            </a:r>
            <a:r>
              <a:rPr lang="en-US" sz="2400" i="1" dirty="0"/>
              <a:t>3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distal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zones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As </a:t>
            </a:r>
            <a:r>
              <a:rPr lang="en-US" sz="2400" dirty="0"/>
              <a:t>a measure of severity, each fracture is typed </a:t>
            </a:r>
            <a:r>
              <a:rPr lang="en-US" sz="2400" dirty="0" smtClean="0"/>
              <a:t>as </a:t>
            </a:r>
            <a:r>
              <a:rPr lang="en-US" sz="2400" i="1" dirty="0" smtClean="0"/>
              <a:t>A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simple</a:t>
            </a:r>
            <a:r>
              <a:rPr lang="en-US" sz="2400" dirty="0"/>
              <a:t>;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wedge</a:t>
            </a:r>
            <a:r>
              <a:rPr lang="en-US" sz="2400" dirty="0"/>
              <a:t>; or </a:t>
            </a:r>
            <a:r>
              <a:rPr lang="en-US" sz="2400" i="1" dirty="0"/>
              <a:t>C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complex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Each </a:t>
            </a:r>
            <a:r>
              <a:rPr lang="en-US" sz="2400" dirty="0"/>
              <a:t>grade is further grouped </a:t>
            </a:r>
            <a:r>
              <a:rPr lang="en-US" sz="2400" dirty="0" smtClean="0">
                <a:solidFill>
                  <a:srgbClr val="FF0000"/>
                </a:solidFill>
              </a:rPr>
              <a:t>into three </a:t>
            </a:r>
            <a:r>
              <a:rPr lang="en-US" sz="2400" dirty="0">
                <a:solidFill>
                  <a:srgbClr val="FF0000"/>
                </a:solidFill>
              </a:rPr>
              <a:t>degrees </a:t>
            </a:r>
            <a:r>
              <a:rPr lang="en-US" sz="2400" dirty="0"/>
              <a:t>of complexity (e.g., </a:t>
            </a:r>
            <a:r>
              <a:rPr lang="en-US" sz="2400" i="1" dirty="0">
                <a:solidFill>
                  <a:srgbClr val="FF0000"/>
                </a:solidFill>
              </a:rPr>
              <a:t>A1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A2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A3</a:t>
            </a:r>
            <a:r>
              <a:rPr lang="en-US" sz="2400" dirty="0"/>
              <a:t>) depending on the type and </a:t>
            </a:r>
            <a:r>
              <a:rPr lang="en-US" sz="2400" dirty="0" smtClean="0"/>
              <a:t>extent of </a:t>
            </a:r>
            <a:r>
              <a:rPr lang="en-US" sz="2400" dirty="0"/>
              <a:t>bone fragmentation.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537596" y="3731884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14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285" y="232435"/>
            <a:ext cx="8666995" cy="662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654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70609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Proximal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distal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zones</a:t>
            </a:r>
            <a:r>
              <a:rPr lang="en-US" sz="2800" dirty="0"/>
              <a:t> may require </a:t>
            </a:r>
            <a:r>
              <a:rPr lang="en-US" sz="2800" dirty="0" smtClean="0"/>
              <a:t>individual descriptions </a:t>
            </a:r>
            <a:r>
              <a:rPr lang="en-US" sz="2800" dirty="0"/>
              <a:t>to accommodate the specific </a:t>
            </a:r>
            <a:r>
              <a:rPr lang="en-US" sz="2800" dirty="0" smtClean="0"/>
              <a:t>bone morphology.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8803"/>
            <a:ext cx="8921082" cy="532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316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en-US" sz="2800" b="1" i="1" u="sng" dirty="0"/>
              <a:t>The orientation of the fracture </a:t>
            </a:r>
            <a:r>
              <a:rPr lang="en-US" sz="2800" b="1" i="1" u="sng" dirty="0" smtClean="0"/>
              <a:t>line relative </a:t>
            </a:r>
            <a:r>
              <a:rPr lang="en-US" sz="2800" b="1" i="1" u="sng" dirty="0"/>
              <a:t>to the </a:t>
            </a:r>
            <a:r>
              <a:rPr lang="en-US" sz="2800" b="1" i="1" u="sng" dirty="0" smtClean="0"/>
              <a:t>bone’s long </a:t>
            </a:r>
            <a:r>
              <a:rPr lang="en-US" sz="2800" b="1" i="1" u="sng" dirty="0"/>
              <a:t>axis allows the following descriptions</a:t>
            </a:r>
            <a:r>
              <a:rPr lang="en-US" sz="24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Transverse Fracture</a:t>
            </a:r>
            <a:r>
              <a:rPr lang="en-US" sz="2400" b="1" i="1" dirty="0"/>
              <a:t>. </a:t>
            </a:r>
            <a:r>
              <a:rPr lang="en-US" sz="2400" dirty="0"/>
              <a:t>The fracture crosses the bone at an angle of not more </a:t>
            </a:r>
            <a:r>
              <a:rPr lang="en-US" sz="2400" dirty="0" smtClean="0"/>
              <a:t>than 30 </a:t>
            </a:r>
            <a:r>
              <a:rPr lang="en-US" sz="2400" dirty="0"/>
              <a:t>degrees to the long axis of the </a:t>
            </a:r>
            <a:r>
              <a:rPr lang="en-US" sz="2400" dirty="0" smtClean="0"/>
              <a:t>bone.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Oblique Fracture</a:t>
            </a:r>
            <a:r>
              <a:rPr lang="en-US" sz="2400" b="1" i="1" dirty="0"/>
              <a:t>. </a:t>
            </a:r>
            <a:r>
              <a:rPr lang="en-US" sz="2400" dirty="0"/>
              <a:t>The fracture describes an angle of greater than 30 degrees </a:t>
            </a:r>
            <a:r>
              <a:rPr lang="en-US" sz="2400" dirty="0" smtClean="0"/>
              <a:t>to the </a:t>
            </a:r>
            <a:r>
              <a:rPr lang="en-US" sz="2400" dirty="0"/>
              <a:t>long axis of the </a:t>
            </a:r>
            <a:r>
              <a:rPr lang="en-US" sz="2400" dirty="0" smtClean="0"/>
              <a:t>bone.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Spiral Fracture</a:t>
            </a:r>
            <a:r>
              <a:rPr lang="en-US" sz="2400" b="1" i="1" dirty="0"/>
              <a:t>. </a:t>
            </a:r>
            <a:r>
              <a:rPr lang="en-US" sz="2400" dirty="0"/>
              <a:t>This is a special case of oblique fracture in which the </a:t>
            </a:r>
            <a:r>
              <a:rPr lang="en-US" sz="2400" dirty="0" smtClean="0"/>
              <a:t>fracture line </a:t>
            </a:r>
            <a:r>
              <a:rPr lang="en-US" sz="2400" dirty="0"/>
              <a:t>curves around the </a:t>
            </a:r>
            <a:r>
              <a:rPr lang="en-US" sz="2400" dirty="0" smtClean="0"/>
              <a:t>diaphysis.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Incomplete Fracture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r>
              <a:rPr lang="en-US" sz="2400" dirty="0"/>
              <a:t> only </a:t>
            </a:r>
            <a:r>
              <a:rPr lang="en-US" sz="2400" dirty="0" smtClean="0"/>
              <a:t>disrupts one </a:t>
            </a:r>
            <a:r>
              <a:rPr lang="en-US" sz="2400" dirty="0"/>
              <a:t>cortex, an incomplete fracture is called a </a:t>
            </a:r>
            <a:r>
              <a:rPr lang="en-US" sz="2400" b="1" i="1" u="sng" dirty="0"/>
              <a:t>greenstick </a:t>
            </a:r>
            <a:r>
              <a:rPr lang="en-US" sz="2400" b="1" u="sng" dirty="0"/>
              <a:t>fracture </a:t>
            </a:r>
            <a:r>
              <a:rPr lang="en-US" sz="2400" dirty="0"/>
              <a:t>in young </a:t>
            </a:r>
            <a:r>
              <a:rPr lang="en-US" sz="2400" dirty="0" smtClean="0"/>
              <a:t>animals because </a:t>
            </a:r>
            <a:r>
              <a:rPr lang="en-US" sz="2400" dirty="0"/>
              <a:t>of the bending of the </a:t>
            </a:r>
            <a:r>
              <a:rPr lang="en-US" sz="2400" dirty="0" err="1"/>
              <a:t>nonfractured</a:t>
            </a:r>
            <a:r>
              <a:rPr lang="en-US" sz="2400" dirty="0"/>
              <a:t> </a:t>
            </a:r>
            <a:r>
              <a:rPr lang="en-US" sz="2400" dirty="0" smtClean="0"/>
              <a:t>cortex.</a:t>
            </a:r>
            <a:r>
              <a:rPr lang="en-US" sz="2400" i="1" dirty="0"/>
              <a:t> </a:t>
            </a:r>
            <a:r>
              <a:rPr lang="en-US" sz="2400" b="1" i="1" u="sng" dirty="0"/>
              <a:t>Fissure </a:t>
            </a:r>
            <a:r>
              <a:rPr lang="en-US" sz="2400" b="1" u="sng" dirty="0" smtClean="0"/>
              <a:t>fractures </a:t>
            </a:r>
            <a:r>
              <a:rPr lang="en-US" sz="2400" dirty="0" smtClean="0"/>
              <a:t>exhibit </a:t>
            </a:r>
            <a:r>
              <a:rPr lang="en-US" sz="2400" dirty="0"/>
              <a:t>fine cracks that penetrate the cortex in a linear or spiral direction. In </a:t>
            </a:r>
            <a:r>
              <a:rPr lang="en-US" sz="2400" dirty="0" smtClean="0"/>
              <a:t>skeletally immature </a:t>
            </a:r>
            <a:r>
              <a:rPr lang="en-US" sz="2400" dirty="0"/>
              <a:t>animals the periosteum is usually left </a:t>
            </a:r>
            <a:r>
              <a:rPr lang="en-US" sz="2400" dirty="0" smtClean="0"/>
              <a:t>intact.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Complete </a:t>
            </a:r>
            <a:r>
              <a:rPr lang="en-US" sz="2400" b="1" i="1" dirty="0" smtClean="0">
                <a:solidFill>
                  <a:srgbClr val="FF0000"/>
                </a:solidFill>
              </a:rPr>
              <a:t>Fracture. </a:t>
            </a:r>
            <a:r>
              <a:rPr lang="en-US" sz="2400" dirty="0"/>
              <a:t>A complete fracture describes a single </a:t>
            </a:r>
            <a:r>
              <a:rPr lang="en-US" sz="2400" dirty="0" smtClean="0"/>
              <a:t>circumferential disruption </a:t>
            </a:r>
            <a:r>
              <a:rPr lang="en-US" sz="2400" dirty="0"/>
              <a:t>of the </a:t>
            </a:r>
            <a:r>
              <a:rPr lang="en-US" sz="2400" dirty="0" smtClean="0"/>
              <a:t>bone.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23193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err="1" smtClean="0">
                <a:solidFill>
                  <a:srgbClr val="FF0000"/>
                </a:solidFill>
              </a:rPr>
              <a:t>Multifragmental</a:t>
            </a:r>
            <a:r>
              <a:rPr lang="en-US" sz="2400" b="1" i="1" dirty="0" smtClean="0">
                <a:solidFill>
                  <a:srgbClr val="FF0000"/>
                </a:solidFill>
              </a:rPr>
              <a:t> Fractures.</a:t>
            </a:r>
            <a:r>
              <a:rPr lang="en-US" sz="2400" dirty="0"/>
              <a:t> Also known </a:t>
            </a:r>
            <a:r>
              <a:rPr lang="en-US" sz="2400" dirty="0" smtClean="0"/>
              <a:t>as </a:t>
            </a:r>
            <a:r>
              <a:rPr lang="en-US" sz="2400" i="1" dirty="0" smtClean="0"/>
              <a:t>comminuted </a:t>
            </a:r>
            <a:r>
              <a:rPr lang="en-US" sz="2400" dirty="0"/>
              <a:t>fractures, </a:t>
            </a:r>
            <a:r>
              <a:rPr lang="en-US" sz="2400" dirty="0" err="1" smtClean="0"/>
              <a:t>multifragmental</a:t>
            </a:r>
            <a:r>
              <a:rPr lang="en-US" sz="2400" dirty="0" smtClean="0"/>
              <a:t> fractures </a:t>
            </a:r>
            <a:r>
              <a:rPr lang="en-US" sz="2400" dirty="0"/>
              <a:t>have one or more completely separated fragments of </a:t>
            </a:r>
            <a:r>
              <a:rPr lang="en-US" sz="2400" dirty="0" smtClean="0"/>
              <a:t>intermediate size.</a:t>
            </a:r>
          </a:p>
          <a:p>
            <a:pPr marL="0" indent="0">
              <a:buNone/>
            </a:pPr>
            <a:r>
              <a:rPr lang="en-US" sz="2400" dirty="0"/>
              <a:t>These fractures can be further described as follows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Wedge fracture</a:t>
            </a:r>
            <a:r>
              <a:rPr lang="en-US" sz="2400" dirty="0"/>
              <a:t>. A </a:t>
            </a:r>
            <a:r>
              <a:rPr lang="en-US" sz="2400" dirty="0" err="1"/>
              <a:t>multifragmental</a:t>
            </a:r>
            <a:r>
              <a:rPr lang="en-US" sz="2400" dirty="0"/>
              <a:t> fracture with some contact between </a:t>
            </a:r>
            <a:r>
              <a:rPr lang="en-US" sz="2400" dirty="0" smtClean="0"/>
              <a:t>the main </a:t>
            </a:r>
            <a:r>
              <a:rPr lang="en-US" sz="2400" dirty="0"/>
              <a:t>fragments after </a:t>
            </a:r>
            <a:r>
              <a:rPr lang="en-US" sz="2400" dirty="0" smtClean="0"/>
              <a:t>reduction.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Reducible wedges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dirty="0"/>
              <a:t>Fragments with a length and width larger than one third </a:t>
            </a:r>
            <a:r>
              <a:rPr lang="en-US" sz="2400" dirty="0" smtClean="0"/>
              <a:t>the bone diameter.</a:t>
            </a:r>
          </a:p>
          <a:p>
            <a:pPr marL="0" indent="0" algn="ctr">
              <a:buNone/>
            </a:pPr>
            <a:r>
              <a:rPr lang="en-US" sz="2400" b="1" dirty="0"/>
              <a:t>After reduction and fixation of the </a:t>
            </a:r>
            <a:r>
              <a:rPr lang="en-US" sz="2400" b="1" dirty="0" smtClean="0"/>
              <a:t>wedge(s) to </a:t>
            </a:r>
            <a:r>
              <a:rPr lang="en-US" sz="2400" b="1" dirty="0"/>
              <a:t>a main fragment, the result is a </a:t>
            </a:r>
            <a:r>
              <a:rPr lang="en-US" sz="2800" b="1" u="sng" dirty="0" smtClean="0"/>
              <a:t>simple fracture.</a:t>
            </a:r>
          </a:p>
          <a:p>
            <a:pPr marL="0" indent="0">
              <a:buNone/>
            </a:pPr>
            <a:r>
              <a:rPr lang="en-US" sz="2400" b="1" i="1" dirty="0" err="1" smtClean="0">
                <a:solidFill>
                  <a:srgbClr val="FF0000"/>
                </a:solidFill>
              </a:rPr>
              <a:t>Nonreducible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wedges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dirty="0"/>
              <a:t>Fragments with a length and width less than one </a:t>
            </a:r>
            <a:r>
              <a:rPr lang="en-US" sz="2400" dirty="0" smtClean="0"/>
              <a:t>third the </a:t>
            </a:r>
            <a:r>
              <a:rPr lang="en-US" sz="2400" dirty="0"/>
              <a:t>bone diameter and that result in a defect between the main </a:t>
            </a:r>
            <a:r>
              <a:rPr lang="en-US" sz="2400" dirty="0" smtClean="0"/>
              <a:t>fragments after </a:t>
            </a:r>
            <a:r>
              <a:rPr lang="en-US" sz="2400" dirty="0"/>
              <a:t>reduction of more than one third the </a:t>
            </a:r>
            <a:r>
              <a:rPr lang="en-US" sz="2400" dirty="0" smtClean="0"/>
              <a:t>diameter.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Multiple or segmental fracture</a:t>
            </a:r>
            <a:r>
              <a:rPr lang="en-US" sz="2400" dirty="0" smtClean="0"/>
              <a:t>. The bone is broken into three or more segments; the fracture lines do not meet at a common point.</a:t>
            </a:r>
          </a:p>
          <a:p>
            <a:pPr marL="0" indent="0">
              <a:buNone/>
            </a:pPr>
            <a:r>
              <a:rPr lang="en-US" sz="2400" dirty="0"/>
              <a:t>This is a special case of a </a:t>
            </a:r>
            <a:r>
              <a:rPr lang="en-US" sz="2400" b="1" i="1" dirty="0"/>
              <a:t>reducible </a:t>
            </a:r>
            <a:r>
              <a:rPr lang="en-US" sz="2400" b="1" dirty="0"/>
              <a:t>wedge fracture.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211960" y="851564"/>
            <a:ext cx="3406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287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723"/>
            <a:ext cx="8856984" cy="677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3395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1201</Words>
  <Application>Microsoft Office PowerPoint</Application>
  <PresentationFormat>عرض على الشاشة (3:4)‏</PresentationFormat>
  <Paragraphs>74</Paragraphs>
  <Slides>17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A fracture is a complete or incomplete break in the continuity of bone or cartilage.</vt:lpstr>
      <vt:lpstr>الشريحة 2</vt:lpstr>
      <vt:lpstr>B. Presence of Communicating External Wound:</vt:lpstr>
      <vt:lpstr>C. Location, Fracture Morphology, and Severity:</vt:lpstr>
      <vt:lpstr>الشريحة 5</vt:lpstr>
      <vt:lpstr>Proximal and distal zones may require individual descriptions to accommodate the specific bone morphology.</vt:lpstr>
      <vt:lpstr>The orientation of the fracture line relative to the bone’s long axis allows the following descriptions:</vt:lpstr>
      <vt:lpstr>الشريحة 8</vt:lpstr>
      <vt:lpstr>الشريحة 9</vt:lpstr>
      <vt:lpstr>Proximal and distal metaphyseal zones require specific nomenclature to describe the wide variety of extraarticular and intraarticular fractures seen in these locations, as follows:</vt:lpstr>
      <vt:lpstr>Partial Articular Fractures. Only part of the joint surface is involved, with the remaining portion still attached to the diaphysis. Unicondylar fractures are the most common example</vt:lpstr>
      <vt:lpstr>The following additional descriptive terms are applied to certain fractures:</vt:lpstr>
      <vt:lpstr>Stability after Replacement in Normal Anatomical Position</vt:lpstr>
      <vt:lpstr>الشريحة 14</vt:lpstr>
      <vt:lpstr>الشريحة 15</vt:lpstr>
      <vt:lpstr>الشريحة 16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fracture is a complete or incomplete break in the continuity of bone or cartilage.</dc:title>
  <dc:creator>Milad</dc:creator>
  <cp:lastModifiedBy>dell</cp:lastModifiedBy>
  <cp:revision>50</cp:revision>
  <dcterms:created xsi:type="dcterms:W3CDTF">2015-05-19T08:26:02Z</dcterms:created>
  <dcterms:modified xsi:type="dcterms:W3CDTF">2021-06-01T00:21:55Z</dcterms:modified>
</cp:coreProperties>
</file>